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225A-519A-41C0-9CDB-A4905B6E0201}" type="datetimeFigureOut">
              <a:rPr lang="hr-HR" smtClean="0"/>
              <a:pPr/>
              <a:t>5.9.2013.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9C4FDA-2F0B-44C1-8DF5-3D3526275E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225A-519A-41C0-9CDB-A4905B6E0201}" type="datetimeFigureOut">
              <a:rPr lang="hr-HR" smtClean="0"/>
              <a:pPr/>
              <a:t>5.9.2013.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4FDA-2F0B-44C1-8DF5-3D3526275E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9C4FDA-2F0B-44C1-8DF5-3D3526275E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225A-519A-41C0-9CDB-A4905B6E0201}" type="datetimeFigureOut">
              <a:rPr lang="hr-HR" smtClean="0"/>
              <a:pPr/>
              <a:t>5.9.2013.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225A-519A-41C0-9CDB-A4905B6E0201}" type="datetimeFigureOut">
              <a:rPr lang="hr-HR" smtClean="0"/>
              <a:pPr/>
              <a:t>5.9.2013.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9C4FDA-2F0B-44C1-8DF5-3D3526275E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225A-519A-41C0-9CDB-A4905B6E0201}" type="datetimeFigureOut">
              <a:rPr lang="hr-HR" smtClean="0"/>
              <a:pPr/>
              <a:t>5.9.2013.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9C4FDA-2F0B-44C1-8DF5-3D3526275E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388225A-519A-41C0-9CDB-A4905B6E0201}" type="datetimeFigureOut">
              <a:rPr lang="hr-HR" smtClean="0"/>
              <a:pPr/>
              <a:t>5.9.2013.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C4FDA-2F0B-44C1-8DF5-3D3526275E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225A-519A-41C0-9CDB-A4905B6E0201}" type="datetimeFigureOut">
              <a:rPr lang="hr-HR" smtClean="0"/>
              <a:pPr/>
              <a:t>5.9.2013.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9C4FDA-2F0B-44C1-8DF5-3D3526275E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225A-519A-41C0-9CDB-A4905B6E0201}" type="datetimeFigureOut">
              <a:rPr lang="hr-HR" smtClean="0"/>
              <a:pPr/>
              <a:t>5.9.2013.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9C4FDA-2F0B-44C1-8DF5-3D3526275E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225A-519A-41C0-9CDB-A4905B6E0201}" type="datetimeFigureOut">
              <a:rPr lang="hr-HR" smtClean="0"/>
              <a:pPr/>
              <a:t>5.9.2013.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9C4FDA-2F0B-44C1-8DF5-3D3526275E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9C4FDA-2F0B-44C1-8DF5-3D3526275E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225A-519A-41C0-9CDB-A4905B6E0201}" type="datetimeFigureOut">
              <a:rPr lang="hr-HR" smtClean="0"/>
              <a:pPr/>
              <a:t>5.9.2013.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9C4FDA-2F0B-44C1-8DF5-3D3526275E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88225A-519A-41C0-9CDB-A4905B6E0201}" type="datetimeFigureOut">
              <a:rPr lang="hr-HR" smtClean="0"/>
              <a:pPr/>
              <a:t>5.9.2013.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88225A-519A-41C0-9CDB-A4905B6E0201}" type="datetimeFigureOut">
              <a:rPr lang="hr-HR" smtClean="0"/>
              <a:pPr/>
              <a:t>5.9.2013.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9C4FDA-2F0B-44C1-8DF5-3D3526275E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PONAVLJANJE</a:t>
            </a:r>
            <a:endParaRPr lang="hr-H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VRSTE I SLUŽBE RIJEČI U REČENICI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									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>
                <a:solidFill>
                  <a:schemeClr val="tx1"/>
                </a:solidFill>
              </a:rPr>
              <a:t>OBJEKT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OBJEKT</a:t>
            </a:r>
            <a:r>
              <a:rPr lang="hr-HR" b="1" dirty="0" smtClean="0"/>
              <a:t> =na njemu se vrši radnja</a:t>
            </a:r>
          </a:p>
          <a:p>
            <a:r>
              <a:rPr lang="hr-HR" b="1" dirty="0" smtClean="0"/>
              <a:t>podjela: izravni i neizravni/direktni i indirektni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1.)</a:t>
            </a:r>
            <a:r>
              <a:rPr lang="hr-HR" b="1" dirty="0" smtClean="0">
                <a:solidFill>
                  <a:srgbClr val="C00000"/>
                </a:solidFill>
              </a:rPr>
              <a:t> IZRAVNI </a:t>
            </a:r>
            <a:r>
              <a:rPr lang="hr-HR" dirty="0" smtClean="0"/>
              <a:t>– imenska riječ u </a:t>
            </a:r>
            <a:r>
              <a:rPr lang="hr-HR" b="1" dirty="0" smtClean="0">
                <a:solidFill>
                  <a:srgbClr val="C00000"/>
                </a:solidFill>
              </a:rPr>
              <a:t>AKUZATIVU</a:t>
            </a:r>
            <a:r>
              <a:rPr lang="hr-HR" dirty="0" smtClean="0"/>
              <a:t> (koga?što?)</a:t>
            </a:r>
          </a:p>
          <a:p>
            <a:pPr>
              <a:buNone/>
            </a:pPr>
            <a:r>
              <a:rPr lang="hr-HR" b="1" dirty="0" smtClean="0"/>
              <a:t>2.) </a:t>
            </a:r>
            <a:r>
              <a:rPr lang="hr-HR" b="1" dirty="0" smtClean="0">
                <a:solidFill>
                  <a:srgbClr val="C00000"/>
                </a:solidFill>
              </a:rPr>
              <a:t>NEIZRAVNI</a:t>
            </a:r>
            <a:r>
              <a:rPr lang="hr-HR" dirty="0" smtClean="0"/>
              <a:t> – imenska riječ  u </a:t>
            </a:r>
            <a:r>
              <a:rPr lang="hr-HR" b="1" dirty="0" smtClean="0">
                <a:solidFill>
                  <a:srgbClr val="C00000"/>
                </a:solidFill>
              </a:rPr>
              <a:t>DATIVU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(komu?čemu?)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758952"/>
          </a:xfrm>
        </p:spPr>
        <p:txBody>
          <a:bodyPr>
            <a:noAutofit/>
          </a:bodyPr>
          <a:lstStyle/>
          <a:p>
            <a:r>
              <a:rPr lang="hr-HR" b="1" dirty="0" smtClean="0"/>
              <a:t>							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>
                <a:solidFill>
                  <a:schemeClr val="tx1"/>
                </a:solidFill>
              </a:rPr>
              <a:t>PRILOŽNE OZNAKE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PRILOŽNE OZNAKE </a:t>
            </a:r>
            <a:r>
              <a:rPr lang="hr-HR" b="1" dirty="0" smtClean="0"/>
              <a:t>=nadopunjuju predikat i pobliže označavaju okolnosti pod kojim se vrši radnja predikata</a:t>
            </a:r>
          </a:p>
          <a:p>
            <a:r>
              <a:rPr lang="hr-HR" b="1" dirty="0" smtClean="0"/>
              <a:t>vrste riječi koje mogu biti priložne oznake:</a:t>
            </a:r>
            <a:endParaRPr lang="hr-HR" dirty="0" smtClean="0"/>
          </a:p>
          <a:p>
            <a:pPr lvl="0">
              <a:buFont typeface="Wingdings" pitchFamily="2" charset="2"/>
              <a:buChar char="Ø"/>
            </a:pPr>
            <a:r>
              <a:rPr lang="hr-HR" b="1" dirty="0" smtClean="0">
                <a:solidFill>
                  <a:srgbClr val="C00000"/>
                </a:solidFill>
              </a:rPr>
              <a:t>prilozi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imenica u </a:t>
            </a:r>
            <a:r>
              <a:rPr lang="hr-HR" b="1" dirty="0" smtClean="0">
                <a:solidFill>
                  <a:srgbClr val="C00000"/>
                </a:solidFill>
              </a:rPr>
              <a:t>ABLATIVU </a:t>
            </a:r>
            <a:r>
              <a:rPr lang="hr-HR" sz="2000" b="1" dirty="0" smtClean="0"/>
              <a:t>(latinski padež umjesto hrvatskog lokativa i instrumentala)</a:t>
            </a:r>
          </a:p>
          <a:p>
            <a:pPr lvl="0">
              <a:buFont typeface="Wingdings" pitchFamily="2" charset="2"/>
              <a:buChar char="Ø"/>
            </a:pPr>
            <a:r>
              <a:rPr lang="hr-HR" b="1" u="sng" dirty="0" smtClean="0">
                <a:solidFill>
                  <a:srgbClr val="C00000"/>
                </a:solidFill>
              </a:rPr>
              <a:t>prijedlog</a:t>
            </a:r>
            <a:r>
              <a:rPr lang="hr-HR" dirty="0" smtClean="0"/>
              <a:t> + imenica u </a:t>
            </a:r>
            <a:r>
              <a:rPr lang="hr-HR" b="1" dirty="0" smtClean="0">
                <a:solidFill>
                  <a:srgbClr val="C00000"/>
                </a:solidFill>
              </a:rPr>
              <a:t>AKUZATIVU</a:t>
            </a:r>
            <a:r>
              <a:rPr lang="hr-HR" dirty="0" smtClean="0"/>
              <a:t> ili </a:t>
            </a:r>
            <a:r>
              <a:rPr lang="hr-HR" b="1" dirty="0" smtClean="0">
                <a:solidFill>
                  <a:srgbClr val="C00000"/>
                </a:solidFill>
              </a:rPr>
              <a:t>ABLATIVU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PREGLED PADEŽA SA SLUŽBAMA</a:t>
            </a:r>
            <a:endParaRPr lang="hr-HR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/>
        </p:nvGraphicFramePr>
        <p:xfrm>
          <a:off x="251520" y="1412775"/>
          <a:ext cx="8640960" cy="3127890"/>
        </p:xfrm>
        <a:graphic>
          <a:graphicData uri="http://schemas.openxmlformats.org/drawingml/2006/table">
            <a:tbl>
              <a:tblPr/>
              <a:tblGrid>
                <a:gridCol w="1936767"/>
                <a:gridCol w="6704193"/>
              </a:tblGrid>
              <a:tr h="521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NOMINATIV 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hr-HR" sz="2000" b="1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SUBJEKT, dio IMENSKOG PREDIKATA </a:t>
                      </a:r>
                      <a:endParaRPr lang="hr-HR" sz="2000" b="1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521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GENITIV 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hr-HR" sz="2000" b="1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IMENSKI ATRIBUT </a:t>
                      </a:r>
                      <a:endParaRPr lang="hr-HR" sz="2000" b="1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521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DATIV </a:t>
                      </a:r>
                      <a:endParaRPr lang="hr-HR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hr-HR" sz="2000" b="1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NEIZRAVNI OBJEKT </a:t>
                      </a:r>
                      <a:endParaRPr lang="hr-HR" sz="2000" b="1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521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AKUZATIV </a:t>
                      </a:r>
                      <a:endParaRPr lang="hr-HR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hr-HR" sz="2000" b="1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IZRAVNI OBJEKT;  uz prijedlog PRILOŽNA OZNAKA </a:t>
                      </a:r>
                      <a:endParaRPr lang="hr-HR" sz="2000" b="1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521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VOKATIV </a:t>
                      </a:r>
                      <a:endParaRPr lang="hr-HR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hr-HR" sz="2000" b="1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------ </a:t>
                      </a:r>
                      <a:endParaRPr lang="hr-HR" sz="2000" b="1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  <a:tr h="521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kern="120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ABLATIV </a:t>
                      </a:r>
                      <a:endParaRPr lang="hr-HR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hr-HR" sz="2000" b="1" kern="1200" dirty="0">
                          <a:solidFill>
                            <a:srgbClr val="000000"/>
                          </a:solidFill>
                          <a:latin typeface="Constantia"/>
                          <a:ea typeface="Times New Roman"/>
                          <a:cs typeface="Arial"/>
                        </a:rPr>
                        <a:t>PRILOŽNA OZNAKA </a:t>
                      </a:r>
                      <a:endParaRPr lang="hr-HR" sz="2000" b="1" dirty="0"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4980747"/>
            <a:ext cx="88204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APOZICIJA i PRIDJEVSKI ATRIBUTI MOGU BITI U SVIM PADEŽIMA</a:t>
            </a:r>
            <a:endParaRPr kumimoji="0" lang="hr-HR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arbara i Franz\Desktop\RECENICNI_DIJELOV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000" y="404665"/>
            <a:ext cx="8748000" cy="5547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VRSTE RIJEČI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PROMJENJIVE</a:t>
            </a:r>
          </a:p>
          <a:p>
            <a:r>
              <a:rPr lang="hr-HR" b="1" dirty="0" smtClean="0"/>
              <a:t>NEPROMJENJIVE</a:t>
            </a:r>
          </a:p>
          <a:p>
            <a:pPr>
              <a:buNone/>
            </a:pPr>
            <a:r>
              <a:rPr lang="hr-HR" dirty="0" smtClean="0"/>
              <a:t>- kriterij podjele – mijenjaju li se riječi po padežima ili po licima ili se ne mijenjaju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PROMJENJIVE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rgbClr val="7030A0"/>
                </a:solidFill>
              </a:rPr>
              <a:t>IMENICE</a:t>
            </a:r>
            <a:r>
              <a:rPr lang="hr-HR" dirty="0" smtClean="0"/>
              <a:t> – imenuju bića, stvari i pojave</a:t>
            </a:r>
          </a:p>
          <a:p>
            <a:r>
              <a:rPr lang="hr-HR" b="1" dirty="0" smtClean="0">
                <a:solidFill>
                  <a:srgbClr val="7030A0"/>
                </a:solidFill>
              </a:rPr>
              <a:t>ZAMJENICE</a:t>
            </a:r>
            <a:r>
              <a:rPr lang="hr-HR" dirty="0" smtClean="0"/>
              <a:t> – zamjenjuju imenice</a:t>
            </a:r>
          </a:p>
          <a:p>
            <a:r>
              <a:rPr lang="hr-HR" b="1" dirty="0" smtClean="0">
                <a:solidFill>
                  <a:srgbClr val="7030A0"/>
                </a:solidFill>
              </a:rPr>
              <a:t>PRIDJEVI</a:t>
            </a:r>
            <a:r>
              <a:rPr lang="hr-HR" dirty="0" smtClean="0"/>
              <a:t> –slažu se s imenicama i pobliže ih opisuju</a:t>
            </a:r>
          </a:p>
          <a:p>
            <a:r>
              <a:rPr lang="hr-HR" b="1" dirty="0" smtClean="0">
                <a:solidFill>
                  <a:srgbClr val="7030A0"/>
                </a:solidFill>
              </a:rPr>
              <a:t>BROJEVI</a:t>
            </a:r>
            <a:r>
              <a:rPr lang="hr-HR" dirty="0" smtClean="0"/>
              <a:t> (neki) – kazuju količinu ili redoslijed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FF0000"/>
                </a:solidFill>
              </a:rPr>
              <a:t>ove riječi se mijenjaju po padežima=DEKLINIRAJU SE</a:t>
            </a:r>
          </a:p>
          <a:p>
            <a:r>
              <a:rPr lang="hr-HR" b="1" dirty="0" smtClean="0">
                <a:solidFill>
                  <a:srgbClr val="7030A0"/>
                </a:solidFill>
              </a:rPr>
              <a:t>GLAGOLI</a:t>
            </a:r>
            <a:r>
              <a:rPr lang="hr-HR" dirty="0" smtClean="0"/>
              <a:t> – izriču radnju, stanje ili zbivanje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FF0000"/>
                </a:solidFill>
              </a:rPr>
              <a:t>glagoli se mijenjaju po licima=KONJUGIRAJU SE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NEPROMJENJIVE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7030A0"/>
                </a:solidFill>
              </a:rPr>
              <a:t>PRILOZI</a:t>
            </a:r>
            <a:r>
              <a:rPr lang="hr-HR" dirty="0" smtClean="0"/>
              <a:t> – prilažu se glagolima, izriču okolnosti u kojima se vrši radnja glagola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PRIJEDLOZI</a:t>
            </a:r>
            <a:r>
              <a:rPr lang="hr-HR" dirty="0" smtClean="0"/>
              <a:t> – ukazuju na odnose među bićima, stvarima ili pojavama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UZVICI/USKLICI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ČESTICE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VEZNICI </a:t>
            </a:r>
            <a:r>
              <a:rPr lang="hr-HR" dirty="0" smtClean="0"/>
              <a:t>– povezuju riječi ili rečenice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BROJEVI</a:t>
            </a:r>
            <a:r>
              <a:rPr lang="hr-HR" dirty="0" smtClean="0"/>
              <a:t> (neki)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SLUŽBE RIJEČI U REČENICI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rgbClr val="C00000"/>
                </a:solidFill>
              </a:rPr>
              <a:t>SUBJEKT</a:t>
            </a:r>
            <a:r>
              <a:rPr lang="hr-HR" b="1" dirty="0" smtClean="0"/>
              <a:t> </a:t>
            </a:r>
          </a:p>
          <a:p>
            <a:r>
              <a:rPr lang="hr-HR" b="1" dirty="0" smtClean="0">
                <a:solidFill>
                  <a:srgbClr val="C00000"/>
                </a:solidFill>
              </a:rPr>
              <a:t>PREDIKAT</a:t>
            </a:r>
          </a:p>
          <a:p>
            <a:r>
              <a:rPr lang="hr-HR" b="1" dirty="0" smtClean="0">
                <a:solidFill>
                  <a:srgbClr val="C00000"/>
                </a:solidFill>
              </a:rPr>
              <a:t>ATRIBUT </a:t>
            </a:r>
            <a:endParaRPr lang="hr-HR" dirty="0" smtClean="0">
              <a:solidFill>
                <a:srgbClr val="C00000"/>
              </a:solidFill>
            </a:endParaRPr>
          </a:p>
          <a:p>
            <a:r>
              <a:rPr lang="hr-HR" b="1" dirty="0" smtClean="0">
                <a:solidFill>
                  <a:srgbClr val="C00000"/>
                </a:solidFill>
              </a:rPr>
              <a:t>APOZICIJA </a:t>
            </a:r>
            <a:endParaRPr lang="hr-HR" dirty="0" smtClean="0">
              <a:solidFill>
                <a:srgbClr val="C00000"/>
              </a:solidFill>
            </a:endParaRPr>
          </a:p>
          <a:p>
            <a:r>
              <a:rPr lang="hr-HR" b="1" dirty="0" smtClean="0">
                <a:solidFill>
                  <a:srgbClr val="C00000"/>
                </a:solidFill>
              </a:rPr>
              <a:t>OBJEKT </a:t>
            </a:r>
            <a:endParaRPr lang="hr-HR" dirty="0" smtClean="0">
              <a:solidFill>
                <a:srgbClr val="C00000"/>
              </a:solidFill>
            </a:endParaRPr>
          </a:p>
          <a:p>
            <a:r>
              <a:rPr lang="hr-HR" b="1" dirty="0" smtClean="0">
                <a:solidFill>
                  <a:srgbClr val="C00000"/>
                </a:solidFill>
              </a:rPr>
              <a:t>PRILOŽNE OZNAKE </a:t>
            </a:r>
            <a:endParaRPr lang="hr-HR" dirty="0" smtClean="0">
              <a:solidFill>
                <a:srgbClr val="C00000"/>
              </a:solidFill>
            </a:endParaRP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SUBJEKT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SUBJEKT</a:t>
            </a:r>
            <a:r>
              <a:rPr lang="hr-HR" b="1" dirty="0" smtClean="0"/>
              <a:t> =VRŠITELJ RADNJE (ne u pasivnim rečenicama)</a:t>
            </a:r>
          </a:p>
          <a:p>
            <a:r>
              <a:rPr lang="hr-HR" b="1" dirty="0" smtClean="0"/>
              <a:t>subjekt mogu biti:</a:t>
            </a:r>
            <a:endParaRPr lang="hr-HR" dirty="0" smtClean="0"/>
          </a:p>
          <a:p>
            <a:r>
              <a:rPr lang="hr-HR" dirty="0" smtClean="0"/>
              <a:t>imenske riječi (imenice,zamjenice,pridjevi,brojevi) u </a:t>
            </a:r>
            <a:r>
              <a:rPr lang="hr-HR" b="1" dirty="0" smtClean="0">
                <a:solidFill>
                  <a:srgbClr val="C00000"/>
                </a:solidFill>
              </a:rPr>
              <a:t>NOMINATIVU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PREDIKAT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PREDIKAT </a:t>
            </a:r>
            <a:r>
              <a:rPr lang="hr-HR" b="1" dirty="0" smtClean="0"/>
              <a:t>=radnja</a:t>
            </a:r>
          </a:p>
          <a:p>
            <a:r>
              <a:rPr lang="hr-HR" b="1" dirty="0" smtClean="0"/>
              <a:t>podjela predikata:imenski i </a:t>
            </a:r>
            <a:r>
              <a:rPr lang="hr-HR" b="1" dirty="0" smtClean="0"/>
              <a:t>glagolski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1.)</a:t>
            </a:r>
            <a:r>
              <a:rPr lang="hr-HR" b="1" dirty="0" smtClean="0">
                <a:solidFill>
                  <a:srgbClr val="C00000"/>
                </a:solidFill>
              </a:rPr>
              <a:t>IMENSKI </a:t>
            </a:r>
            <a:r>
              <a:rPr lang="hr-HR" dirty="0" smtClean="0"/>
              <a:t>– imenska riječ u </a:t>
            </a:r>
            <a:r>
              <a:rPr lang="hr-HR" dirty="0" smtClean="0">
                <a:solidFill>
                  <a:srgbClr val="C00000"/>
                </a:solidFill>
              </a:rPr>
              <a:t>NOMINATIVU</a:t>
            </a:r>
            <a:r>
              <a:rPr lang="hr-HR" dirty="0" smtClean="0"/>
              <a:t> + glagol biti </a:t>
            </a:r>
          </a:p>
          <a:p>
            <a:pPr>
              <a:buNone/>
            </a:pPr>
            <a:r>
              <a:rPr lang="hr-HR" b="1" dirty="0" smtClean="0"/>
              <a:t>2.)</a:t>
            </a:r>
            <a:r>
              <a:rPr lang="hr-HR" b="1" dirty="0" smtClean="0">
                <a:solidFill>
                  <a:srgbClr val="C00000"/>
                </a:solidFill>
              </a:rPr>
              <a:t>GLAGOLSKI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smtClean="0"/>
              <a:t>– glagol u licu,broju, vremenu, stanju,načinu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ATRIBUT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ATRIBUT</a:t>
            </a:r>
            <a:r>
              <a:rPr lang="hr-HR" b="1" dirty="0" smtClean="0"/>
              <a:t>=stoji uz imenicu i opisuje ju</a:t>
            </a:r>
          </a:p>
          <a:p>
            <a:r>
              <a:rPr lang="hr-HR" b="1" dirty="0" smtClean="0"/>
              <a:t>dijeli se na:imenski i pridjevski</a:t>
            </a:r>
          </a:p>
          <a:p>
            <a:r>
              <a:rPr lang="hr-HR" b="1" dirty="0" smtClean="0">
                <a:solidFill>
                  <a:srgbClr val="C00000"/>
                </a:solidFill>
              </a:rPr>
              <a:t>IMENSKI</a:t>
            </a: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 smtClean="0"/>
              <a:t>–imenice u </a:t>
            </a:r>
            <a:r>
              <a:rPr lang="hr-HR" dirty="0" smtClean="0">
                <a:solidFill>
                  <a:srgbClr val="C00000"/>
                </a:solidFill>
              </a:rPr>
              <a:t>GENITIVU </a:t>
            </a:r>
          </a:p>
          <a:p>
            <a:r>
              <a:rPr lang="hr-HR" b="1" dirty="0" smtClean="0">
                <a:solidFill>
                  <a:srgbClr val="C00000"/>
                </a:solidFill>
              </a:rPr>
              <a:t>PRIDJEVSKI</a:t>
            </a:r>
            <a:r>
              <a:rPr lang="hr-HR" dirty="0" smtClean="0"/>
              <a:t> – pridjevi,brojevi,zamjenice  -  slažu se s imenicom u rodu, broju i padežu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>
                <a:solidFill>
                  <a:schemeClr val="tx1"/>
                </a:solidFill>
              </a:rPr>
              <a:t>APOZICIJA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APOZICIJA </a:t>
            </a:r>
          </a:p>
          <a:p>
            <a:r>
              <a:rPr lang="hr-HR" dirty="0" smtClean="0"/>
              <a:t>imenica uz imenicu </a:t>
            </a:r>
          </a:p>
          <a:p>
            <a:r>
              <a:rPr lang="hr-HR" dirty="0" smtClean="0"/>
              <a:t>slažu se u padežu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249</TotalTime>
  <Words>338</Words>
  <Application>Microsoft Office PowerPoint</Application>
  <PresentationFormat>Prikaz na zaslonu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Građanski</vt:lpstr>
      <vt:lpstr>VRSTE I SLUŽBE RIJEČI U REČENICI</vt:lpstr>
      <vt:lpstr>VRSTE RIJEČI</vt:lpstr>
      <vt:lpstr>PROMJENJIVE </vt:lpstr>
      <vt:lpstr>NEPROMJENJIVE</vt:lpstr>
      <vt:lpstr>SLUŽBE RIJEČI U REČENICI</vt:lpstr>
      <vt:lpstr>SUBJEKT</vt:lpstr>
      <vt:lpstr>PREDIKAT</vt:lpstr>
      <vt:lpstr>ATRIBUT</vt:lpstr>
      <vt:lpstr> APOZICIJA</vt:lpstr>
      <vt:lpstr>             OBJEKT</vt:lpstr>
      <vt:lpstr>        PRILOŽNE OZNAKE</vt:lpstr>
      <vt:lpstr>PREGLED PADEŽA SA SLUŽBAMA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VRSTE I SLUŽBE RIJEČI U REČENICI</dc:title>
  <dc:creator>Barbara i Franz</dc:creator>
  <cp:lastModifiedBy>Sušačka gimnazija</cp:lastModifiedBy>
  <cp:revision>18</cp:revision>
  <dcterms:created xsi:type="dcterms:W3CDTF">2013-09-04T17:07:48Z</dcterms:created>
  <dcterms:modified xsi:type="dcterms:W3CDTF">2013-09-05T14:28:50Z</dcterms:modified>
</cp:coreProperties>
</file>